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0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76D68-B738-4400-9C18-966248A57F86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D6AE-2C75-4A97-BFA8-1A3DF3A59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71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76D68-B738-4400-9C18-966248A57F86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D6AE-2C75-4A97-BFA8-1A3DF3A59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50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76D68-B738-4400-9C18-966248A57F86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D6AE-2C75-4A97-BFA8-1A3DF3A5907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5671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76D68-B738-4400-9C18-966248A57F86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D6AE-2C75-4A97-BFA8-1A3DF3A59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65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76D68-B738-4400-9C18-966248A57F86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D6AE-2C75-4A97-BFA8-1A3DF3A5907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8461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76D68-B738-4400-9C18-966248A57F86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D6AE-2C75-4A97-BFA8-1A3DF3A59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53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76D68-B738-4400-9C18-966248A57F86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D6AE-2C75-4A97-BFA8-1A3DF3A59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57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76D68-B738-4400-9C18-966248A57F86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D6AE-2C75-4A97-BFA8-1A3DF3A59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4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76D68-B738-4400-9C18-966248A57F86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D6AE-2C75-4A97-BFA8-1A3DF3A59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73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76D68-B738-4400-9C18-966248A57F86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D6AE-2C75-4A97-BFA8-1A3DF3A59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32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76D68-B738-4400-9C18-966248A57F86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D6AE-2C75-4A97-BFA8-1A3DF3A59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93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76D68-B738-4400-9C18-966248A57F86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D6AE-2C75-4A97-BFA8-1A3DF3A59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26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76D68-B738-4400-9C18-966248A57F86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D6AE-2C75-4A97-BFA8-1A3DF3A59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69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76D68-B738-4400-9C18-966248A57F86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D6AE-2C75-4A97-BFA8-1A3DF3A59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78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76D68-B738-4400-9C18-966248A57F86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D6AE-2C75-4A97-BFA8-1A3DF3A59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07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76D68-B738-4400-9C18-966248A57F86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D6AE-2C75-4A97-BFA8-1A3DF3A59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65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76D68-B738-4400-9C18-966248A57F86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21ED6AE-2C75-4A97-BFA8-1A3DF3A59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1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tiff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microsoft.com/office/2007/relationships/media" Target="../media/media3.wma"/><Relationship Id="rId7" Type="http://schemas.openxmlformats.org/officeDocument/2006/relationships/image" Target="../media/image4.tiff"/><Relationship Id="rId2" Type="http://schemas.microsoft.com/office/2007/relationships/media" Target="../media/media2.wma"/><Relationship Id="rId1" Type="http://schemas.openxmlformats.org/officeDocument/2006/relationships/audio" Target="NULL" TargetMode="External"/><Relationship Id="rId6" Type="http://schemas.openxmlformats.org/officeDocument/2006/relationships/slideLayout" Target="../slideLayouts/slideLayout2.xml"/><Relationship Id="rId5" Type="http://schemas.microsoft.com/office/2007/relationships/media" Target="../media/media5.wma"/><Relationship Id="rId10" Type="http://schemas.openxmlformats.org/officeDocument/2006/relationships/image" Target="../media/image6.png"/><Relationship Id="rId4" Type="http://schemas.microsoft.com/office/2007/relationships/media" Target="../media/media4.wma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7.wma"/><Relationship Id="rId7" Type="http://schemas.openxmlformats.org/officeDocument/2006/relationships/image" Target="../media/image1.jpeg"/><Relationship Id="rId2" Type="http://schemas.microsoft.com/office/2007/relationships/media" Target="../media/media6.wma"/><Relationship Id="rId1" Type="http://schemas.openxmlformats.org/officeDocument/2006/relationships/audio" Target="NULL" TargetMode="External"/><Relationship Id="rId6" Type="http://schemas.openxmlformats.org/officeDocument/2006/relationships/image" Target="../media/image4.tiff"/><Relationship Id="rId5" Type="http://schemas.openxmlformats.org/officeDocument/2006/relationships/slideLayout" Target="../slideLayouts/slideLayout2.xml"/><Relationship Id="rId4" Type="http://schemas.microsoft.com/office/2007/relationships/media" Target="../media/media8.wma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10.wma"/><Relationship Id="rId7" Type="http://schemas.openxmlformats.org/officeDocument/2006/relationships/image" Target="../media/image1.jpeg"/><Relationship Id="rId2" Type="http://schemas.microsoft.com/office/2007/relationships/media" Target="../media/media9.wma"/><Relationship Id="rId1" Type="http://schemas.openxmlformats.org/officeDocument/2006/relationships/audio" Target="NULL" TargetMode="External"/><Relationship Id="rId6" Type="http://schemas.openxmlformats.org/officeDocument/2006/relationships/image" Target="../media/image4.tiff"/><Relationship Id="rId5" Type="http://schemas.openxmlformats.org/officeDocument/2006/relationships/slideLayout" Target="../slideLayouts/slideLayout2.xml"/><Relationship Id="rId4" Type="http://schemas.microsoft.com/office/2007/relationships/media" Target="../media/media11.wma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751" y="2810115"/>
            <a:ext cx="8193524" cy="1646302"/>
          </a:xfrm>
        </p:spPr>
        <p:txBody>
          <a:bodyPr/>
          <a:lstStyle/>
          <a:p>
            <a:r>
              <a:rPr lang="en-US" dirty="0"/>
              <a:t>Operating </a:t>
            </a:r>
            <a:br>
              <a:rPr lang="en-US" dirty="0"/>
            </a:br>
            <a:r>
              <a:rPr lang="en-US" dirty="0"/>
              <a:t>Agreement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04" y="5419647"/>
            <a:ext cx="3293099" cy="3847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313" y="2524040"/>
            <a:ext cx="2231079" cy="22310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480" y="181211"/>
            <a:ext cx="1890746" cy="2340392"/>
          </a:xfrm>
          <a:prstGeom prst="rect">
            <a:avLst/>
          </a:prstGeom>
        </p:spPr>
      </p:pic>
      <p:sp>
        <p:nvSpPr>
          <p:cNvPr id="6" name="Subtitle 3"/>
          <p:cNvSpPr>
            <a:spLocks noGrp="1"/>
          </p:cNvSpPr>
          <p:nvPr>
            <p:ph type="subTitle" idx="1"/>
          </p:nvPr>
        </p:nvSpPr>
        <p:spPr>
          <a:xfrm>
            <a:off x="538915" y="5996992"/>
            <a:ext cx="8837083" cy="471782"/>
          </a:xfrm>
        </p:spPr>
        <p:txBody>
          <a:bodyPr/>
          <a:lstStyle/>
          <a:p>
            <a:r>
              <a:rPr lang="en-US" dirty="0" smtClean="0"/>
              <a:t>Audio will begin automatically on the next slide.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089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Agreement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85993"/>
            <a:ext cx="8596668" cy="435536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General company information: name, purpose and governance</a:t>
            </a:r>
          </a:p>
          <a:p>
            <a:pPr lvl="0"/>
            <a:r>
              <a:rPr lang="en-US" dirty="0"/>
              <a:t>Term of life</a:t>
            </a:r>
          </a:p>
          <a:p>
            <a:pPr lvl="0"/>
            <a:r>
              <a:rPr lang="en-US" dirty="0"/>
              <a:t>Capital contributions</a:t>
            </a:r>
          </a:p>
          <a:p>
            <a:pPr lvl="0"/>
            <a:r>
              <a:rPr lang="en-US" dirty="0"/>
              <a:t>Accounting</a:t>
            </a:r>
          </a:p>
          <a:p>
            <a:pPr lvl="0"/>
            <a:r>
              <a:rPr lang="en-US" dirty="0"/>
              <a:t>Recordkeeping</a:t>
            </a:r>
          </a:p>
          <a:p>
            <a:pPr lvl="0"/>
            <a:r>
              <a:rPr lang="en-US" dirty="0"/>
              <a:t>Allocations and distributions</a:t>
            </a:r>
          </a:p>
          <a:p>
            <a:pPr lvl="0"/>
            <a:r>
              <a:rPr lang="en-US" dirty="0"/>
              <a:t>Member’s rights and responsibilities</a:t>
            </a:r>
          </a:p>
          <a:p>
            <a:pPr lvl="0"/>
            <a:r>
              <a:rPr lang="en-US" dirty="0"/>
              <a:t>New members, assignment or transfer of ownership</a:t>
            </a:r>
          </a:p>
          <a:p>
            <a:pPr lvl="0"/>
            <a:r>
              <a:rPr lang="en-US" dirty="0"/>
              <a:t>Membership termination</a:t>
            </a:r>
          </a:p>
          <a:p>
            <a:pPr lvl="0"/>
            <a:r>
              <a:rPr lang="en-US" dirty="0"/>
              <a:t>Dissolution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103" y="6232901"/>
            <a:ext cx="3293099" cy="3847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356" y="178904"/>
            <a:ext cx="913485" cy="913485"/>
          </a:xfrm>
          <a:prstGeom prst="rect">
            <a:avLst/>
          </a:prstGeom>
        </p:spPr>
      </p:pic>
      <p:pic>
        <p:nvPicPr>
          <p:cNvPr id="4" name="Operating agreement general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85" end="40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28522" y="635646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679" y="69026"/>
            <a:ext cx="915516" cy="113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04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4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Agreement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23085"/>
            <a:ext cx="8596668" cy="4877715"/>
          </a:xfrm>
        </p:spPr>
        <p:txBody>
          <a:bodyPr>
            <a:normAutofit/>
          </a:bodyPr>
          <a:lstStyle/>
          <a:p>
            <a:r>
              <a:rPr lang="en-US" dirty="0"/>
              <a:t>General company information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Name and purpose: </a:t>
            </a:r>
            <a:r>
              <a:rPr lang="en-US" i="1" dirty="0"/>
              <a:t>to perform any lawful business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Governing</a:t>
            </a:r>
          </a:p>
          <a:p>
            <a:r>
              <a:rPr lang="en-US" dirty="0"/>
              <a:t>Term of life</a:t>
            </a:r>
          </a:p>
          <a:p>
            <a:r>
              <a:rPr lang="en-US" dirty="0"/>
              <a:t>Capital Contributions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Cash, property, services or promissory note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Reflects investment level</a:t>
            </a:r>
          </a:p>
          <a:p>
            <a:r>
              <a:rPr lang="en-US" dirty="0"/>
              <a:t>Accounting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Fiscal year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Accountant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Procedures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356" y="178904"/>
            <a:ext cx="913485" cy="9134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103" y="6232901"/>
            <a:ext cx="3293099" cy="384723"/>
          </a:xfrm>
          <a:prstGeom prst="rect">
            <a:avLst/>
          </a:prstGeom>
        </p:spPr>
      </p:pic>
      <p:pic>
        <p:nvPicPr>
          <p:cNvPr id="6" name="General company information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00" end="59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7" name="Term of Lif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700" end="757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4342485"/>
            <a:ext cx="609600" cy="609600"/>
          </a:xfrm>
          <a:prstGeom prst="rect">
            <a:avLst/>
          </a:prstGeom>
        </p:spPr>
      </p:pic>
      <p:pic>
        <p:nvPicPr>
          <p:cNvPr id="8" name="Capital Contribution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1148" end="24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532601" y="3143160"/>
            <a:ext cx="609600" cy="609600"/>
          </a:xfrm>
          <a:prstGeom prst="rect">
            <a:avLst/>
          </a:prstGeom>
        </p:spPr>
      </p:pic>
      <p:pic>
        <p:nvPicPr>
          <p:cNvPr id="9" name="Accounting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680" end="60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532601" y="4331628"/>
            <a:ext cx="609600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679" y="69026"/>
            <a:ext cx="915516" cy="113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28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8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483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0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3371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29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684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727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Agreement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23085"/>
            <a:ext cx="8596668" cy="5094539"/>
          </a:xfrm>
        </p:spPr>
        <p:txBody>
          <a:bodyPr/>
          <a:lstStyle/>
          <a:p>
            <a:r>
              <a:rPr lang="en-US" dirty="0"/>
              <a:t>Recordkeeping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Meeting minutes, contracts, payments, communications, etc.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Record storing </a:t>
            </a:r>
          </a:p>
          <a:p>
            <a:r>
              <a:rPr lang="en-US" dirty="0"/>
              <a:t>Allocations and distributions</a:t>
            </a:r>
          </a:p>
          <a:p>
            <a:pPr lvl="1"/>
            <a:r>
              <a:rPr lang="en-US" dirty="0"/>
              <a:t>Allocate according to investment</a:t>
            </a:r>
          </a:p>
          <a:p>
            <a:pPr lvl="1"/>
            <a:r>
              <a:rPr lang="en-US" dirty="0"/>
              <a:t>Distribution process for monies leaving the company</a:t>
            </a:r>
          </a:p>
          <a:p>
            <a:r>
              <a:rPr lang="en-US" dirty="0"/>
              <a:t>Members’ rights and responsibilities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Identification of members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Identification of roles for each member listed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Voting rights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356" y="178904"/>
            <a:ext cx="913485" cy="9134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103" y="6232901"/>
            <a:ext cx="3293099" cy="384723"/>
          </a:xfrm>
          <a:prstGeom prst="rect">
            <a:avLst/>
          </a:prstGeom>
        </p:spPr>
      </p:pic>
      <p:pic>
        <p:nvPicPr>
          <p:cNvPr id="6" name="Recordkeeping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67" end="30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7" name="Allocations and Distribution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336" end="50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859696"/>
            <a:ext cx="609600" cy="609600"/>
          </a:xfrm>
          <a:prstGeom prst="rect">
            <a:avLst/>
          </a:prstGeom>
        </p:spPr>
      </p:pic>
      <p:pic>
        <p:nvPicPr>
          <p:cNvPr id="8" name="Members rights and responsibilitie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418" end="62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72399" y="3359612"/>
            <a:ext cx="60960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679" y="69026"/>
            <a:ext cx="915516" cy="113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6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54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98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405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65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173" y="1523085"/>
            <a:ext cx="8596668" cy="3880773"/>
          </a:xfrm>
        </p:spPr>
        <p:txBody>
          <a:bodyPr/>
          <a:lstStyle/>
          <a:p>
            <a:r>
              <a:rPr lang="en-US" dirty="0"/>
              <a:t>New members, assignment and transfer of ownership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Process for adding members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Permission to assign membership benefits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Process to sell ownership stake—right of first refusal</a:t>
            </a:r>
          </a:p>
          <a:p>
            <a:r>
              <a:rPr lang="en-US" dirty="0"/>
              <a:t>Membership Termination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Events that trigger termination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Process of removal</a:t>
            </a:r>
          </a:p>
          <a:p>
            <a:r>
              <a:rPr lang="en-US" dirty="0"/>
              <a:t>Dissolution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Events triggering dissolution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356" y="178904"/>
            <a:ext cx="913485" cy="9134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103" y="6232901"/>
            <a:ext cx="3293099" cy="38472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Agreement cont.</a:t>
            </a:r>
          </a:p>
        </p:txBody>
      </p:sp>
      <p:pic>
        <p:nvPicPr>
          <p:cNvPr id="2" name="New members assignmetn and transfer of ownershi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8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7" name="Membership Termination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7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4100975"/>
            <a:ext cx="609600" cy="609600"/>
          </a:xfrm>
          <a:prstGeom prst="rect">
            <a:avLst/>
          </a:prstGeom>
        </p:spPr>
      </p:pic>
      <p:pic>
        <p:nvPicPr>
          <p:cNvPr id="8" name="Dissolution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end="52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59756" y="3114261"/>
            <a:ext cx="60960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679" y="69026"/>
            <a:ext cx="915516" cy="113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17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3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539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92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4617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51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Innovate 5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3C20"/>
      </a:accent1>
      <a:accent2>
        <a:srgbClr val="1D1D1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869</TotalTime>
  <Words>175</Words>
  <Application>Microsoft Office PowerPoint</Application>
  <PresentationFormat>Widescreen</PresentationFormat>
  <Paragraphs>46</Paragraphs>
  <Slides>5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Trebuchet MS</vt:lpstr>
      <vt:lpstr>Wingdings</vt:lpstr>
      <vt:lpstr>Wingdings 3</vt:lpstr>
      <vt:lpstr>Facet</vt:lpstr>
      <vt:lpstr>Operating  Agreement</vt:lpstr>
      <vt:lpstr>Operating Agreement</vt:lpstr>
      <vt:lpstr>Operating Agreement cont.</vt:lpstr>
      <vt:lpstr>Operating Agreement cont.</vt:lpstr>
      <vt:lpstr>Operating Agreement cont.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Partnership</dc:title>
  <dc:creator>Ekland, Emily</dc:creator>
  <cp:lastModifiedBy>Ekland, Emily</cp:lastModifiedBy>
  <cp:revision>64</cp:revision>
  <dcterms:created xsi:type="dcterms:W3CDTF">2016-10-10T19:24:27Z</dcterms:created>
  <dcterms:modified xsi:type="dcterms:W3CDTF">2016-10-31T19:55:41Z</dcterms:modified>
</cp:coreProperties>
</file>